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65" r:id="rId4"/>
    <p:sldId id="258" r:id="rId5"/>
    <p:sldId id="261" r:id="rId6"/>
    <p:sldId id="268" r:id="rId7"/>
    <p:sldId id="269" r:id="rId8"/>
    <p:sldId id="270" r:id="rId9"/>
    <p:sldId id="273" r:id="rId10"/>
    <p:sldId id="271" r:id="rId11"/>
    <p:sldId id="266" r:id="rId12"/>
    <p:sldId id="272" r:id="rId13"/>
    <p:sldId id="259" r:id="rId14"/>
    <p:sldId id="262" r:id="rId15"/>
    <p:sldId id="274" r:id="rId16"/>
    <p:sldId id="275" r:id="rId17"/>
    <p:sldId id="276" r:id="rId18"/>
    <p:sldId id="264"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5/20/2024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C6C3F1F-ADA0-F6CB-3EEA-FD6C54B8E643}"/>
              </a:ext>
            </a:extLst>
          </p:cNvPr>
          <p:cNvSpPr>
            <a:spLocks noGrp="1"/>
          </p:cNvSpPr>
          <p:nvPr>
            <p:ph type="title"/>
          </p:nvPr>
        </p:nvSpPr>
        <p:spPr/>
        <p:txBody>
          <a:bodyPr>
            <a:normAutofit/>
          </a:bodyPr>
          <a:lstStyle/>
          <a:p>
            <a:r>
              <a:rPr lang="en-IN" sz="3200" b="1" dirty="0">
                <a:solidFill>
                  <a:schemeClr val="tx2">
                    <a:lumMod val="50000"/>
                    <a:lumOff val="50000"/>
                  </a:schemeClr>
                </a:solidFill>
                <a:effectLst>
                  <a:outerShdw blurRad="38100" dist="38100" dir="2700000" algn="tl">
                    <a:srgbClr val="000000">
                      <a:alpha val="43137"/>
                    </a:srgbClr>
                  </a:outerShdw>
                </a:effectLst>
              </a:rPr>
              <a:t>Movie Popularity and Target Audience Prediction</a:t>
            </a:r>
            <a:br>
              <a:rPr lang="en-IN" sz="3200" b="1" dirty="0">
                <a:solidFill>
                  <a:schemeClr val="tx2">
                    <a:lumMod val="50000"/>
                    <a:lumOff val="50000"/>
                  </a:schemeClr>
                </a:solidFill>
                <a:effectLst>
                  <a:outerShdw blurRad="38100" dist="38100" dir="2700000" algn="tl">
                    <a:srgbClr val="000000">
                      <a:alpha val="43137"/>
                    </a:srgbClr>
                  </a:outerShdw>
                </a:effectLst>
              </a:rPr>
            </a:br>
            <a:r>
              <a:rPr lang="en-IN" sz="3200" b="1" dirty="0">
                <a:solidFill>
                  <a:schemeClr val="tx2">
                    <a:lumMod val="50000"/>
                    <a:lumOff val="50000"/>
                  </a:schemeClr>
                </a:solidFill>
                <a:effectLst>
                  <a:outerShdw blurRad="38100" dist="38100" dir="2700000" algn="tl">
                    <a:srgbClr val="000000">
                      <a:alpha val="43137"/>
                    </a:srgbClr>
                  </a:outerShdw>
                </a:effectLst>
              </a:rPr>
              <a:t>using Content - Based Recommender System</a:t>
            </a:r>
          </a:p>
        </p:txBody>
      </p:sp>
      <p:sp>
        <p:nvSpPr>
          <p:cNvPr id="15" name="Text Placeholder 14">
            <a:extLst>
              <a:ext uri="{FF2B5EF4-FFF2-40B4-BE49-F238E27FC236}">
                <a16:creationId xmlns:a16="http://schemas.microsoft.com/office/drawing/2014/main" id="{BF4A43E6-343E-734D-D7CC-D6AB0B766513}"/>
              </a:ext>
            </a:extLst>
          </p:cNvPr>
          <p:cNvSpPr>
            <a:spLocks noGrp="1"/>
          </p:cNvSpPr>
          <p:nvPr>
            <p:ph type="body" idx="13"/>
          </p:nvPr>
        </p:nvSpPr>
        <p:spPr>
          <a:xfrm>
            <a:off x="5309118" y="3630167"/>
            <a:ext cx="5595951" cy="1128443"/>
          </a:xfrm>
        </p:spPr>
        <p:txBody>
          <a:bodyPr>
            <a:normAutofit fontScale="70000" lnSpcReduction="20000"/>
          </a:bodyPr>
          <a:lstStyle/>
          <a:p>
            <a:r>
              <a:rPr lang="en-IN" sz="3600" b="1" i="1" dirty="0">
                <a:solidFill>
                  <a:schemeClr val="bg2">
                    <a:lumMod val="25000"/>
                  </a:schemeClr>
                </a:solidFill>
                <a:effectLst>
                  <a:outerShdw blurRad="38100" dist="38100" dir="2700000" algn="tl">
                    <a:srgbClr val="000000">
                      <a:alpha val="43137"/>
                    </a:srgbClr>
                  </a:outerShdw>
                </a:effectLst>
              </a:rPr>
              <a:t>Under the Guidance of</a:t>
            </a:r>
          </a:p>
          <a:p>
            <a:r>
              <a:rPr lang="en-IN" b="1" i="1" dirty="0">
                <a:solidFill>
                  <a:schemeClr val="bg2">
                    <a:lumMod val="25000"/>
                  </a:schemeClr>
                </a:solidFill>
                <a:effectLst>
                  <a:outerShdw blurRad="38100" dist="38100" dir="2700000" algn="tl">
                    <a:srgbClr val="000000">
                      <a:alpha val="43137"/>
                    </a:srgbClr>
                  </a:outerShdw>
                </a:effectLst>
              </a:rPr>
              <a:t>Mrs. CH Chandrika Surya </a:t>
            </a:r>
          </a:p>
          <a:p>
            <a:r>
              <a:rPr lang="en-IN" sz="2300" b="1" i="1" dirty="0">
                <a:solidFill>
                  <a:schemeClr val="bg2">
                    <a:lumMod val="25000"/>
                  </a:schemeClr>
                </a:solidFill>
                <a:effectLst>
                  <a:outerShdw blurRad="38100" dist="38100" dir="2700000" algn="tl">
                    <a:srgbClr val="000000">
                      <a:alpha val="43137"/>
                    </a:srgbClr>
                  </a:outerShdw>
                </a:effectLst>
              </a:rPr>
              <a:t>Presented By</a:t>
            </a:r>
            <a:r>
              <a:rPr lang="en-IN" b="1" i="1" dirty="0">
                <a:solidFill>
                  <a:schemeClr val="bg2">
                    <a:lumMod val="25000"/>
                  </a:schemeClr>
                </a:solidFill>
              </a:rPr>
              <a:t>:                                         </a:t>
            </a:r>
          </a:p>
        </p:txBody>
      </p:sp>
      <p:sp>
        <p:nvSpPr>
          <p:cNvPr id="9" name="Text Placeholder 8">
            <a:extLst>
              <a:ext uri="{FF2B5EF4-FFF2-40B4-BE49-F238E27FC236}">
                <a16:creationId xmlns:a16="http://schemas.microsoft.com/office/drawing/2014/main" id="{BE619B61-8C87-CB73-5E0E-E5596180F822}"/>
              </a:ext>
            </a:extLst>
          </p:cNvPr>
          <p:cNvSpPr>
            <a:spLocks noGrp="1"/>
          </p:cNvSpPr>
          <p:nvPr>
            <p:ph type="body" idx="1"/>
          </p:nvPr>
        </p:nvSpPr>
        <p:spPr>
          <a:xfrm>
            <a:off x="5309118" y="4758611"/>
            <a:ext cx="5595950" cy="1287625"/>
          </a:xfrm>
        </p:spPr>
        <p:txBody>
          <a:bodyPr>
            <a:normAutofit fontScale="85000" lnSpcReduction="10000"/>
          </a:bodyPr>
          <a:lstStyle/>
          <a:p>
            <a:pPr algn="ct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	    20EM1A6110(G.B.S.V.M Dharmendra)</a:t>
            </a:r>
          </a:p>
          <a:p>
            <a:pPr algn="ct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	       20EM1A6107(</a:t>
            </a:r>
            <a:r>
              <a:rPr lang="en-IN" b="1" dirty="0" err="1">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D.S.k</a:t>
            </a: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 Chaitanya </a:t>
            </a:r>
            <a:r>
              <a:rPr lang="en-IN" b="1" dirty="0" err="1">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varma</a:t>
            </a: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a:t>
            </a:r>
          </a:p>
          <a:p>
            <a:pPr algn="ct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	       20EM1A6129(N Krishna Vamshi)		</a:t>
            </a:r>
          </a:p>
          <a:p>
            <a:pPr algn="ctr"/>
            <a:r>
              <a:rPr lang="en-IN" b="1">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   20EM1A6115</a:t>
            </a: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a:t>
            </a:r>
            <a:r>
              <a:rPr lang="en-IN" b="1" dirty="0" err="1">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K.M.Soma</a:t>
            </a:r>
            <a:r>
              <a:rPr lang="en-IN" b="1" dirty="0">
                <a:solidFill>
                  <a:schemeClr val="bg2">
                    <a:lumMod val="50000"/>
                  </a:schemeClr>
                </a:solidFill>
                <a:effectLst>
                  <a:outerShdw blurRad="38100" dist="38100" dir="2700000" algn="tl">
                    <a:srgbClr val="000000">
                      <a:alpha val="43137"/>
                    </a:srgbClr>
                  </a:outerShdw>
                </a:effectLst>
                <a:latin typeface="Lucida Handwriting" panose="03010101010101010101" pitchFamily="66" charset="0"/>
              </a:rPr>
              <a:t> Sekhar)</a:t>
            </a:r>
          </a:p>
        </p:txBody>
      </p:sp>
      <p:pic>
        <p:nvPicPr>
          <p:cNvPr id="17" name="Picture 16">
            <a:extLst>
              <a:ext uri="{FF2B5EF4-FFF2-40B4-BE49-F238E27FC236}">
                <a16:creationId xmlns:a16="http://schemas.microsoft.com/office/drawing/2014/main" id="{92155B7C-244B-4931-7E09-FF6F42B99EC8}"/>
              </a:ext>
            </a:extLst>
          </p:cNvPr>
          <p:cNvPicPr>
            <a:picLocks noChangeAspect="1"/>
          </p:cNvPicPr>
          <p:nvPr/>
        </p:nvPicPr>
        <p:blipFill>
          <a:blip r:embed="rId2"/>
          <a:srcRect/>
          <a:stretch/>
        </p:blipFill>
        <p:spPr>
          <a:xfrm>
            <a:off x="1149137" y="3429000"/>
            <a:ext cx="3972424" cy="27732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735945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3E80-4DDA-2488-88D0-80AA27033EBB}"/>
              </a:ext>
            </a:extLst>
          </p:cNvPr>
          <p:cNvSpPr>
            <a:spLocks noGrp="1"/>
          </p:cNvSpPr>
          <p:nvPr>
            <p:ph type="title"/>
          </p:nvPr>
        </p:nvSpPr>
        <p:spPr/>
        <p:txBody>
          <a:bodyPr/>
          <a:lstStyle/>
          <a:p>
            <a:r>
              <a:rPr lang="en-IN" dirty="0"/>
              <a:t>Feature </a:t>
            </a:r>
            <a:r>
              <a:rPr lang="en-IN" dirty="0">
                <a:solidFill>
                  <a:srgbClr val="00B0F0"/>
                </a:solidFill>
              </a:rPr>
              <a:t>Engineering </a:t>
            </a:r>
            <a:endParaRPr lang="en-US" dirty="0"/>
          </a:p>
        </p:txBody>
      </p:sp>
      <p:sp>
        <p:nvSpPr>
          <p:cNvPr id="4" name="Text Placeholder 3">
            <a:extLst>
              <a:ext uri="{FF2B5EF4-FFF2-40B4-BE49-F238E27FC236}">
                <a16:creationId xmlns:a16="http://schemas.microsoft.com/office/drawing/2014/main" id="{1BF833E4-A2D1-8319-7EB8-C87E11BFE9F8}"/>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A53FB56F-8981-D3A8-C619-111AC553B141}"/>
              </a:ext>
            </a:extLst>
          </p:cNvPr>
          <p:cNvPicPr>
            <a:picLocks noGrp="1" noChangeAspect="1"/>
          </p:cNvPicPr>
          <p:nvPr>
            <p:ph sz="half" idx="2"/>
          </p:nvPr>
        </p:nvPicPr>
        <p:blipFill>
          <a:blip r:embed="rId2"/>
          <a:stretch>
            <a:fillRect/>
          </a:stretch>
        </p:blipFill>
        <p:spPr>
          <a:xfrm>
            <a:off x="1854199" y="3668713"/>
            <a:ext cx="3995973" cy="1976844"/>
          </a:xfrm>
        </p:spPr>
      </p:pic>
      <p:sp>
        <p:nvSpPr>
          <p:cNvPr id="5" name="Text Placeholder 4">
            <a:extLst>
              <a:ext uri="{FF2B5EF4-FFF2-40B4-BE49-F238E27FC236}">
                <a16:creationId xmlns:a16="http://schemas.microsoft.com/office/drawing/2014/main" id="{9AD37A5E-BB2B-DE43-8D5D-D144D29DF876}"/>
              </a:ext>
            </a:extLst>
          </p:cNvPr>
          <p:cNvSpPr>
            <a:spLocks noGrp="1"/>
          </p:cNvSpPr>
          <p:nvPr>
            <p:ph type="body" sz="quarter" idx="3"/>
          </p:nvPr>
        </p:nvSpPr>
        <p:spPr/>
        <p:txBody>
          <a:bodyPr/>
          <a:lstStyle/>
          <a:p>
            <a:endParaRPr lang="en-US"/>
          </a:p>
        </p:txBody>
      </p:sp>
      <p:pic>
        <p:nvPicPr>
          <p:cNvPr id="7" name="Content Placeholder 6">
            <a:extLst>
              <a:ext uri="{FF2B5EF4-FFF2-40B4-BE49-F238E27FC236}">
                <a16:creationId xmlns:a16="http://schemas.microsoft.com/office/drawing/2014/main" id="{ED4904D6-9994-678C-8DBC-C6DDD7D32CBA}"/>
              </a:ext>
            </a:extLst>
          </p:cNvPr>
          <p:cNvPicPr>
            <a:picLocks noGrp="1" noChangeAspect="1"/>
          </p:cNvPicPr>
          <p:nvPr>
            <p:ph sz="quarter" idx="4"/>
          </p:nvPr>
        </p:nvPicPr>
        <p:blipFill>
          <a:blip r:embed="rId3"/>
          <a:stretch>
            <a:fillRect/>
          </a:stretch>
        </p:blipFill>
        <p:spPr>
          <a:xfrm>
            <a:off x="6784446" y="3429000"/>
            <a:ext cx="3509433" cy="2446338"/>
          </a:xfrm>
        </p:spPr>
      </p:pic>
    </p:spTree>
    <p:extLst>
      <p:ext uri="{BB962C8B-B14F-4D97-AF65-F5344CB8AC3E}">
        <p14:creationId xmlns:p14="http://schemas.microsoft.com/office/powerpoint/2010/main" val="331477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E2B1E8-08F5-EE0D-E0D5-D2A39E3A3494}"/>
              </a:ext>
            </a:extLst>
          </p:cNvPr>
          <p:cNvSpPr>
            <a:spLocks noGrp="1"/>
          </p:cNvSpPr>
          <p:nvPr>
            <p:ph type="title"/>
          </p:nvPr>
        </p:nvSpPr>
        <p:spPr/>
        <p:txBody>
          <a:bodyPr>
            <a:normAutofit/>
          </a:bodyPr>
          <a:lstStyle/>
          <a:p>
            <a:r>
              <a:rPr lang="en-IN" sz="4800" b="1" dirty="0">
                <a:solidFill>
                  <a:schemeClr val="accent6">
                    <a:lumMod val="40000"/>
                    <a:lumOff val="60000"/>
                  </a:schemeClr>
                </a:solidFill>
                <a:effectLst>
                  <a:outerShdw blurRad="38100" dist="38100" dir="2700000" algn="tl">
                    <a:srgbClr val="000000">
                      <a:alpha val="43137"/>
                    </a:srgbClr>
                  </a:outerShdw>
                </a:effectLst>
              </a:rPr>
              <a:t> Model Training</a:t>
            </a:r>
          </a:p>
        </p:txBody>
      </p:sp>
      <p:sp>
        <p:nvSpPr>
          <p:cNvPr id="10" name="Content Placeholder 9">
            <a:extLst>
              <a:ext uri="{FF2B5EF4-FFF2-40B4-BE49-F238E27FC236}">
                <a16:creationId xmlns:a16="http://schemas.microsoft.com/office/drawing/2014/main" id="{854CA5A7-77A3-04D7-41B1-AC73B5A37568}"/>
              </a:ext>
            </a:extLst>
          </p:cNvPr>
          <p:cNvSpPr>
            <a:spLocks noGrp="1"/>
          </p:cNvSpPr>
          <p:nvPr>
            <p:ph idx="1"/>
          </p:nvPr>
        </p:nvSpPr>
        <p:spPr/>
        <p:txBody>
          <a:bodyPr>
            <a:normAutofit/>
          </a:bodyPr>
          <a:lstStyle/>
          <a:p>
            <a:r>
              <a:rPr lang="en-US" dirty="0"/>
              <a:t>Description of the machine learning models used</a:t>
            </a:r>
          </a:p>
          <a:p>
            <a:r>
              <a:rPr lang="en-US" dirty="0"/>
              <a:t>Regression model for predicting movie popularity</a:t>
            </a:r>
          </a:p>
          <a:p>
            <a:r>
              <a:rPr lang="en-US" dirty="0"/>
              <a:t>Classification model for predicting target audience demographic</a:t>
            </a:r>
          </a:p>
          <a:p>
            <a:r>
              <a:rPr lang="en-US" dirty="0"/>
              <a:t>Training process and evaluation metrics used.</a:t>
            </a:r>
            <a:endParaRPr lang="en-IN" dirty="0"/>
          </a:p>
        </p:txBody>
      </p:sp>
      <p:pic>
        <p:nvPicPr>
          <p:cNvPr id="13" name="Content Placeholder 12">
            <a:extLst>
              <a:ext uri="{FF2B5EF4-FFF2-40B4-BE49-F238E27FC236}">
                <a16:creationId xmlns:a16="http://schemas.microsoft.com/office/drawing/2014/main" id="{D2DB84F4-EB38-430A-5045-935A75410733}"/>
              </a:ext>
            </a:extLst>
          </p:cNvPr>
          <p:cNvPicPr>
            <a:picLocks noGrp="1" noChangeAspect="1"/>
          </p:cNvPicPr>
          <p:nvPr>
            <p:ph sz="half" idx="4294967295"/>
          </p:nvPr>
        </p:nvPicPr>
        <p:blipFill>
          <a:blip r:embed="rId2"/>
          <a:stretch>
            <a:fillRect/>
          </a:stretch>
        </p:blipFill>
        <p:spPr>
          <a:xfrm>
            <a:off x="7251436" y="4044659"/>
            <a:ext cx="3495869" cy="2102142"/>
          </a:xfrm>
        </p:spPr>
      </p:pic>
    </p:spTree>
    <p:extLst>
      <p:ext uri="{BB962C8B-B14F-4D97-AF65-F5344CB8AC3E}">
        <p14:creationId xmlns:p14="http://schemas.microsoft.com/office/powerpoint/2010/main" val="284523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82C3-6A03-D94B-0BDA-8A3015804C88}"/>
              </a:ext>
            </a:extLst>
          </p:cNvPr>
          <p:cNvSpPr>
            <a:spLocks noGrp="1"/>
          </p:cNvSpPr>
          <p:nvPr>
            <p:ph type="title"/>
          </p:nvPr>
        </p:nvSpPr>
        <p:spPr/>
        <p:txBody>
          <a:bodyPr/>
          <a:lstStyle/>
          <a:p>
            <a:r>
              <a:rPr lang="en-IN" b="1" dirty="0">
                <a:solidFill>
                  <a:schemeClr val="bg2">
                    <a:lumMod val="90000"/>
                  </a:schemeClr>
                </a:solidFill>
              </a:rPr>
              <a:t>Feature Extraction with CNN</a:t>
            </a:r>
            <a:endParaRPr lang="en-US" b="1" dirty="0">
              <a:solidFill>
                <a:schemeClr val="bg2">
                  <a:lumMod val="90000"/>
                </a:schemeClr>
              </a:solidFill>
            </a:endParaRPr>
          </a:p>
        </p:txBody>
      </p:sp>
      <p:sp>
        <p:nvSpPr>
          <p:cNvPr id="4" name="Text Placeholder 3">
            <a:extLst>
              <a:ext uri="{FF2B5EF4-FFF2-40B4-BE49-F238E27FC236}">
                <a16:creationId xmlns:a16="http://schemas.microsoft.com/office/drawing/2014/main" id="{82442086-C0E1-B811-A755-964EF1A7ECDC}"/>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695219C5-E93C-93EA-1019-2F1925F869AE}"/>
              </a:ext>
            </a:extLst>
          </p:cNvPr>
          <p:cNvPicPr>
            <a:picLocks noGrp="1" noChangeAspect="1"/>
          </p:cNvPicPr>
          <p:nvPr>
            <p:ph sz="half" idx="2"/>
          </p:nvPr>
        </p:nvPicPr>
        <p:blipFill>
          <a:blip r:embed="rId2"/>
          <a:stretch>
            <a:fillRect/>
          </a:stretch>
        </p:blipFill>
        <p:spPr>
          <a:xfrm>
            <a:off x="1499528" y="3243263"/>
            <a:ext cx="4309794" cy="2632075"/>
          </a:xfrm>
        </p:spPr>
      </p:pic>
      <p:sp>
        <p:nvSpPr>
          <p:cNvPr id="5" name="Text Placeholder 4">
            <a:extLst>
              <a:ext uri="{FF2B5EF4-FFF2-40B4-BE49-F238E27FC236}">
                <a16:creationId xmlns:a16="http://schemas.microsoft.com/office/drawing/2014/main" id="{BE5A1B80-EF02-FA40-3846-26C5D451F448}"/>
              </a:ext>
            </a:extLst>
          </p:cNvPr>
          <p:cNvSpPr>
            <a:spLocks noGrp="1"/>
          </p:cNvSpPr>
          <p:nvPr>
            <p:ph type="body" sz="quarter" idx="3"/>
          </p:nvPr>
        </p:nvSpPr>
        <p:spPr/>
        <p:txBody>
          <a:bodyPr/>
          <a:lstStyle/>
          <a:p>
            <a:endParaRPr lang="en-US"/>
          </a:p>
        </p:txBody>
      </p:sp>
      <p:pic>
        <p:nvPicPr>
          <p:cNvPr id="7" name="Content Placeholder 6">
            <a:extLst>
              <a:ext uri="{FF2B5EF4-FFF2-40B4-BE49-F238E27FC236}">
                <a16:creationId xmlns:a16="http://schemas.microsoft.com/office/drawing/2014/main" id="{FD2197BF-756A-6D2B-8E70-78254378DC5B}"/>
              </a:ext>
            </a:extLst>
          </p:cNvPr>
          <p:cNvPicPr>
            <a:picLocks noGrp="1" noChangeAspect="1"/>
          </p:cNvPicPr>
          <p:nvPr>
            <p:ph sz="quarter" idx="4"/>
          </p:nvPr>
        </p:nvPicPr>
        <p:blipFill>
          <a:blip r:embed="rId3"/>
          <a:stretch>
            <a:fillRect/>
          </a:stretch>
        </p:blipFill>
        <p:spPr>
          <a:xfrm>
            <a:off x="6453070" y="3623205"/>
            <a:ext cx="4172186" cy="2252133"/>
          </a:xfrm>
        </p:spPr>
      </p:pic>
    </p:spTree>
    <p:extLst>
      <p:ext uri="{BB962C8B-B14F-4D97-AF65-F5344CB8AC3E}">
        <p14:creationId xmlns:p14="http://schemas.microsoft.com/office/powerpoint/2010/main" val="279896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3E0FA-2973-6BE8-280D-D577592E2FEF}"/>
              </a:ext>
            </a:extLst>
          </p:cNvPr>
          <p:cNvSpPr>
            <a:spLocks noGrp="1"/>
          </p:cNvSpPr>
          <p:nvPr>
            <p:ph type="title"/>
          </p:nvPr>
        </p:nvSpPr>
        <p:spPr/>
        <p:txBody>
          <a:bodyPr/>
          <a:lstStyle/>
          <a:p>
            <a:r>
              <a:rPr lang="en-IN" b="1" dirty="0">
                <a:solidFill>
                  <a:srgbClr val="002060"/>
                </a:solidFill>
              </a:rPr>
              <a:t>Model Evaluation</a:t>
            </a:r>
          </a:p>
        </p:txBody>
      </p:sp>
      <p:sp>
        <p:nvSpPr>
          <p:cNvPr id="6" name="Text Placeholder 5">
            <a:extLst>
              <a:ext uri="{FF2B5EF4-FFF2-40B4-BE49-F238E27FC236}">
                <a16:creationId xmlns:a16="http://schemas.microsoft.com/office/drawing/2014/main" id="{A471A58B-2F32-6C9E-6CA1-E9E48716D71D}"/>
              </a:ext>
            </a:extLst>
          </p:cNvPr>
          <p:cNvSpPr>
            <a:spLocks noGrp="1"/>
          </p:cNvSpPr>
          <p:nvPr>
            <p:ph type="body" idx="1"/>
          </p:nvPr>
        </p:nvSpPr>
        <p:spPr/>
        <p:txBody>
          <a:bodyPr/>
          <a:lstStyle/>
          <a:p>
            <a:r>
              <a:rPr lang="en-IN" i="1" dirty="0">
                <a:solidFill>
                  <a:schemeClr val="accent2"/>
                </a:solidFill>
              </a:rPr>
              <a:t>Cosine Similarity </a:t>
            </a:r>
          </a:p>
        </p:txBody>
      </p:sp>
      <p:pic>
        <p:nvPicPr>
          <p:cNvPr id="9" name="Content Placeholder 8">
            <a:extLst>
              <a:ext uri="{FF2B5EF4-FFF2-40B4-BE49-F238E27FC236}">
                <a16:creationId xmlns:a16="http://schemas.microsoft.com/office/drawing/2014/main" id="{643154AF-6183-DDD9-E9E7-A032D5D33215}"/>
              </a:ext>
            </a:extLst>
          </p:cNvPr>
          <p:cNvPicPr>
            <a:picLocks noGrp="1" noChangeAspect="1"/>
          </p:cNvPicPr>
          <p:nvPr>
            <p:ph sz="quarter" idx="4"/>
          </p:nvPr>
        </p:nvPicPr>
        <p:blipFill>
          <a:blip r:embed="rId2"/>
          <a:stretch>
            <a:fillRect/>
          </a:stretch>
        </p:blipFill>
        <p:spPr>
          <a:xfrm>
            <a:off x="6867232" y="3429000"/>
            <a:ext cx="3080897" cy="2632075"/>
          </a:xfrm>
        </p:spPr>
      </p:pic>
      <p:sp>
        <p:nvSpPr>
          <p:cNvPr id="11" name="Content Placeholder 10">
            <a:extLst>
              <a:ext uri="{FF2B5EF4-FFF2-40B4-BE49-F238E27FC236}">
                <a16:creationId xmlns:a16="http://schemas.microsoft.com/office/drawing/2014/main" id="{B3A782A3-9A3E-0239-CD6A-7BE8977A56EC}"/>
              </a:ext>
            </a:extLst>
          </p:cNvPr>
          <p:cNvSpPr>
            <a:spLocks noGrp="1"/>
          </p:cNvSpPr>
          <p:nvPr>
            <p:ph sz="half" idx="2"/>
          </p:nvPr>
        </p:nvSpPr>
        <p:spPr/>
        <p:txBody>
          <a:bodyPr>
            <a:normAutofit fontScale="92500"/>
          </a:bodyPr>
          <a:lstStyle/>
          <a:p>
            <a:r>
              <a:rPr lang="en-IN" dirty="0"/>
              <a:t>Define cosine similarity as a measure of similarity between two non-zero vectors in an inner product space.
Explain that cosine similarity measures the cosine of the angle between the two vectors, representing the degree of similarity between them.</a:t>
            </a:r>
            <a:endParaRPr lang="en-US" dirty="0"/>
          </a:p>
        </p:txBody>
      </p:sp>
      <p:sp>
        <p:nvSpPr>
          <p:cNvPr id="13" name="Text Placeholder 12">
            <a:extLst>
              <a:ext uri="{FF2B5EF4-FFF2-40B4-BE49-F238E27FC236}">
                <a16:creationId xmlns:a16="http://schemas.microsoft.com/office/drawing/2014/main" id="{6B6983B0-CA1B-7354-A1D0-F1E429F276A2}"/>
              </a:ext>
            </a:extLst>
          </p:cNvPr>
          <p:cNvSpPr>
            <a:spLocks noGrp="1"/>
          </p:cNvSpPr>
          <p:nvPr>
            <p:ph type="body" sz="quarter" idx="3"/>
          </p:nvPr>
        </p:nvSpPr>
        <p:spPr/>
        <p:txBody>
          <a:bodyPr/>
          <a:lstStyle/>
          <a:p>
            <a:pPr marL="457200" indent="-457200">
              <a:buFont typeface="Arial" panose="020B0604020202020204" pitchFamily="34" charset="0"/>
              <a:buChar char="•"/>
            </a:pPr>
            <a:r>
              <a:rPr lang="en-IN" dirty="0"/>
              <a:t>Implementation Cosine Similarity in </a:t>
            </a:r>
            <a:r>
              <a:rPr lang="en-IN" dirty="0" err="1"/>
              <a:t>Knn</a:t>
            </a:r>
            <a:r>
              <a:rPr lang="en-IN" dirty="0"/>
              <a:t> algorithm </a:t>
            </a:r>
            <a:endParaRPr lang="en-US" dirty="0"/>
          </a:p>
        </p:txBody>
      </p:sp>
    </p:spTree>
    <p:extLst>
      <p:ext uri="{BB962C8B-B14F-4D97-AF65-F5344CB8AC3E}">
        <p14:creationId xmlns:p14="http://schemas.microsoft.com/office/powerpoint/2010/main" val="150168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56E196-7AF7-8B2A-C7CF-BE12142C79B9}"/>
              </a:ext>
            </a:extLst>
          </p:cNvPr>
          <p:cNvSpPr>
            <a:spLocks noGrp="1"/>
          </p:cNvSpPr>
          <p:nvPr>
            <p:ph type="title"/>
          </p:nvPr>
        </p:nvSpPr>
        <p:spPr/>
        <p:txBody>
          <a:bodyPr>
            <a:normAutofit/>
          </a:bodyPr>
          <a:lstStyle/>
          <a:p>
            <a:r>
              <a:rPr lang="en-IN" sz="5400" b="1" dirty="0">
                <a:solidFill>
                  <a:schemeClr val="bg1">
                    <a:lumMod val="50000"/>
                  </a:schemeClr>
                </a:solidFill>
              </a:rPr>
              <a:t>Deployment and Integration</a:t>
            </a:r>
          </a:p>
        </p:txBody>
      </p:sp>
      <p:sp>
        <p:nvSpPr>
          <p:cNvPr id="7" name="Text Placeholder 6">
            <a:extLst>
              <a:ext uri="{FF2B5EF4-FFF2-40B4-BE49-F238E27FC236}">
                <a16:creationId xmlns:a16="http://schemas.microsoft.com/office/drawing/2014/main" id="{F57C3B22-85B6-9BAE-51C1-94F7ECE5954F}"/>
              </a:ext>
            </a:extLst>
          </p:cNvPr>
          <p:cNvSpPr>
            <a:spLocks noGrp="1"/>
          </p:cNvSpPr>
          <p:nvPr>
            <p:ph type="body" sz="quarter" idx="13"/>
          </p:nvPr>
        </p:nvSpPr>
        <p:spPr/>
        <p:txBody>
          <a:bodyPr>
            <a:noAutofit/>
          </a:bodyPr>
          <a:lstStyle/>
          <a:p>
            <a:pPr algn="l"/>
            <a:r>
              <a:rPr lang="en-IN" sz="4000" dirty="0"/>
              <a:t>Deployment options:</a:t>
            </a:r>
          </a:p>
        </p:txBody>
      </p:sp>
      <p:sp>
        <p:nvSpPr>
          <p:cNvPr id="6" name="Text Placeholder 5">
            <a:extLst>
              <a:ext uri="{FF2B5EF4-FFF2-40B4-BE49-F238E27FC236}">
                <a16:creationId xmlns:a16="http://schemas.microsoft.com/office/drawing/2014/main" id="{EB8B9908-3504-D37B-0DF3-81DC5F4712BD}"/>
              </a:ext>
            </a:extLst>
          </p:cNvPr>
          <p:cNvSpPr>
            <a:spLocks noGrp="1"/>
          </p:cNvSpPr>
          <p:nvPr>
            <p:ph type="body" idx="1"/>
          </p:nvPr>
        </p:nvSpPr>
        <p:spPr/>
        <p:txBody>
          <a:bodyPr/>
          <a:lstStyle/>
          <a:p>
            <a:pPr marL="342900" indent="-342900" algn="l">
              <a:buFont typeface="Arial" panose="020B0604020202020204" pitchFamily="34" charset="0"/>
              <a:buChar char="•"/>
            </a:pPr>
            <a:r>
              <a:rPr lang="en-US" dirty="0"/>
              <a:t>Web application, mobile app, or integrated into existing platforms.</a:t>
            </a:r>
          </a:p>
          <a:p>
            <a:pPr marL="342900" indent="-342900" algn="l">
              <a:buFont typeface="Arial" panose="020B0604020202020204" pitchFamily="34" charset="0"/>
              <a:buChar char="•"/>
            </a:pPr>
            <a:r>
              <a:rPr lang="en-US" dirty="0"/>
              <a:t>Integration with streaming platforms or cinemas for personalized recommendations.</a:t>
            </a:r>
          </a:p>
          <a:p>
            <a:pPr marL="342900" indent="-342900" algn="l">
              <a:buFont typeface="Arial" panose="020B0604020202020204" pitchFamily="34" charset="0"/>
              <a:buChar char="•"/>
            </a:pPr>
            <a:r>
              <a:rPr lang="en-US" dirty="0"/>
              <a:t>Ensuring scalability and real-time performance.</a:t>
            </a:r>
            <a:endParaRPr lang="en-IN" dirty="0"/>
          </a:p>
        </p:txBody>
      </p:sp>
    </p:spTree>
    <p:extLst>
      <p:ext uri="{BB962C8B-B14F-4D97-AF65-F5344CB8AC3E}">
        <p14:creationId xmlns:p14="http://schemas.microsoft.com/office/powerpoint/2010/main" val="3840841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D92A1CD-63BE-8E9C-89F9-A9C1E4E10A32}"/>
              </a:ext>
            </a:extLst>
          </p:cNvPr>
          <p:cNvSpPr>
            <a:spLocks noGrp="1"/>
          </p:cNvSpPr>
          <p:nvPr>
            <p:ph type="title"/>
          </p:nvPr>
        </p:nvSpPr>
        <p:spPr/>
        <p:txBody>
          <a:bodyPr>
            <a:normAutofit/>
          </a:bodyPr>
          <a:lstStyle/>
          <a:p>
            <a:r>
              <a:rPr lang="en-IN" sz="5000" b="1" dirty="0">
                <a:solidFill>
                  <a:srgbClr val="002060"/>
                </a:solidFill>
                <a:latin typeface="Times New Roman" panose="02020603050405020304" pitchFamily="18" charset="0"/>
                <a:cs typeface="Times New Roman" panose="02020603050405020304" pitchFamily="18" charset="0"/>
              </a:rPr>
              <a:t>Screen shots</a:t>
            </a:r>
          </a:p>
        </p:txBody>
      </p:sp>
      <p:pic>
        <p:nvPicPr>
          <p:cNvPr id="29" name="Content Placeholder 28">
            <a:extLst>
              <a:ext uri="{FF2B5EF4-FFF2-40B4-BE49-F238E27FC236}">
                <a16:creationId xmlns:a16="http://schemas.microsoft.com/office/drawing/2014/main" id="{45B7EDE4-D7D8-0D3F-38AB-F6783BCA552D}"/>
              </a:ext>
            </a:extLst>
          </p:cNvPr>
          <p:cNvPicPr>
            <a:picLocks noGrp="1" noChangeAspect="1"/>
          </p:cNvPicPr>
          <p:nvPr>
            <p:ph idx="1"/>
          </p:nvPr>
        </p:nvPicPr>
        <p:blipFill>
          <a:blip r:embed="rId2"/>
          <a:stretch>
            <a:fillRect/>
          </a:stretch>
        </p:blipFill>
        <p:spPr>
          <a:xfrm>
            <a:off x="653143" y="2444620"/>
            <a:ext cx="10739535" cy="3666931"/>
          </a:xfrm>
        </p:spPr>
      </p:pic>
    </p:spTree>
    <p:extLst>
      <p:ext uri="{BB962C8B-B14F-4D97-AF65-F5344CB8AC3E}">
        <p14:creationId xmlns:p14="http://schemas.microsoft.com/office/powerpoint/2010/main" val="2908034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0F3D-B7D9-4E40-D420-D773939C1364}"/>
              </a:ext>
            </a:extLst>
          </p:cNvPr>
          <p:cNvSpPr>
            <a:spLocks noGrp="1"/>
          </p:cNvSpPr>
          <p:nvPr>
            <p:ph type="title"/>
          </p:nvPr>
        </p:nvSpPr>
        <p:spPr/>
        <p:txBody>
          <a:bodyPr/>
          <a:lstStyle/>
          <a:p>
            <a:r>
              <a:rPr lang="en-IN" dirty="0">
                <a:solidFill>
                  <a:schemeClr val="accent2">
                    <a:lumMod val="60000"/>
                    <a:lumOff val="40000"/>
                  </a:schemeClr>
                </a:solidFill>
                <a:latin typeface="Times New Roman" panose="02020603050405020304" pitchFamily="18" charset="0"/>
                <a:cs typeface="Times New Roman" panose="02020603050405020304" pitchFamily="18" charset="0"/>
              </a:rPr>
              <a:t>Screen shots</a:t>
            </a:r>
          </a:p>
        </p:txBody>
      </p:sp>
      <p:pic>
        <p:nvPicPr>
          <p:cNvPr id="6" name="Content Placeholder 5">
            <a:extLst>
              <a:ext uri="{FF2B5EF4-FFF2-40B4-BE49-F238E27FC236}">
                <a16:creationId xmlns:a16="http://schemas.microsoft.com/office/drawing/2014/main" id="{86DE47F8-AABF-42BE-B1AA-46021EF3395E}"/>
              </a:ext>
            </a:extLst>
          </p:cNvPr>
          <p:cNvPicPr>
            <a:picLocks noGrp="1" noChangeAspect="1"/>
          </p:cNvPicPr>
          <p:nvPr>
            <p:ph sz="half" idx="1"/>
          </p:nvPr>
        </p:nvPicPr>
        <p:blipFill>
          <a:blip r:embed="rId2"/>
          <a:stretch>
            <a:fillRect/>
          </a:stretch>
        </p:blipFill>
        <p:spPr>
          <a:xfrm>
            <a:off x="1298575" y="2416629"/>
            <a:ext cx="4718050" cy="3387012"/>
          </a:xfrm>
        </p:spPr>
      </p:pic>
      <p:pic>
        <p:nvPicPr>
          <p:cNvPr id="8" name="Content Placeholder 7">
            <a:extLst>
              <a:ext uri="{FF2B5EF4-FFF2-40B4-BE49-F238E27FC236}">
                <a16:creationId xmlns:a16="http://schemas.microsoft.com/office/drawing/2014/main" id="{75F74A2D-AEFD-347D-94A1-FA74A592E0AC}"/>
              </a:ext>
            </a:extLst>
          </p:cNvPr>
          <p:cNvPicPr>
            <a:picLocks noGrp="1" noChangeAspect="1"/>
          </p:cNvPicPr>
          <p:nvPr>
            <p:ph sz="half" idx="2"/>
          </p:nvPr>
        </p:nvPicPr>
        <p:blipFill>
          <a:blip r:embed="rId3"/>
          <a:stretch>
            <a:fillRect/>
          </a:stretch>
        </p:blipFill>
        <p:spPr>
          <a:xfrm>
            <a:off x="6534539" y="2285999"/>
            <a:ext cx="4803775" cy="3872205"/>
          </a:xfrm>
        </p:spPr>
      </p:pic>
    </p:spTree>
    <p:extLst>
      <p:ext uri="{BB962C8B-B14F-4D97-AF65-F5344CB8AC3E}">
        <p14:creationId xmlns:p14="http://schemas.microsoft.com/office/powerpoint/2010/main" val="2089721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B532A-50DC-03C2-B6A1-7B9A02701254}"/>
              </a:ext>
            </a:extLst>
          </p:cNvPr>
          <p:cNvSpPr>
            <a:spLocks noGrp="1"/>
          </p:cNvSpPr>
          <p:nvPr>
            <p:ph type="title"/>
          </p:nvPr>
        </p:nvSpPr>
        <p:spPr/>
        <p:txBody>
          <a:bodyPr/>
          <a:lstStyle/>
          <a:p>
            <a:r>
              <a:rPr lang="en-IN" dirty="0">
                <a:solidFill>
                  <a:schemeClr val="accent5">
                    <a:lumMod val="40000"/>
                    <a:lumOff val="60000"/>
                  </a:schemeClr>
                </a:solidFill>
              </a:rPr>
              <a:t>Screen shots</a:t>
            </a:r>
          </a:p>
        </p:txBody>
      </p:sp>
      <p:pic>
        <p:nvPicPr>
          <p:cNvPr id="13" name="Content Placeholder 12">
            <a:extLst>
              <a:ext uri="{FF2B5EF4-FFF2-40B4-BE49-F238E27FC236}">
                <a16:creationId xmlns:a16="http://schemas.microsoft.com/office/drawing/2014/main" id="{B8DFCEC2-500D-71BC-AAB2-7CDD2046F7EE}"/>
              </a:ext>
            </a:extLst>
          </p:cNvPr>
          <p:cNvPicPr>
            <a:picLocks noGrp="1" noChangeAspect="1"/>
          </p:cNvPicPr>
          <p:nvPr>
            <p:ph idx="1"/>
          </p:nvPr>
        </p:nvPicPr>
        <p:blipFill>
          <a:blip r:embed="rId2"/>
          <a:stretch>
            <a:fillRect/>
          </a:stretch>
        </p:blipFill>
        <p:spPr>
          <a:xfrm>
            <a:off x="970383" y="2398842"/>
            <a:ext cx="10646229" cy="3722039"/>
          </a:xfrm>
        </p:spPr>
      </p:pic>
    </p:spTree>
    <p:extLst>
      <p:ext uri="{BB962C8B-B14F-4D97-AF65-F5344CB8AC3E}">
        <p14:creationId xmlns:p14="http://schemas.microsoft.com/office/powerpoint/2010/main" val="111546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8BC2D9-030F-402F-2C61-A668CB0E4E30}"/>
              </a:ext>
            </a:extLst>
          </p:cNvPr>
          <p:cNvSpPr>
            <a:spLocks noGrp="1"/>
          </p:cNvSpPr>
          <p:nvPr>
            <p:ph type="title"/>
          </p:nvPr>
        </p:nvSpPr>
        <p:spPr>
          <a:xfrm>
            <a:off x="1295401" y="4469363"/>
            <a:ext cx="9070909" cy="559837"/>
          </a:xfrm>
        </p:spPr>
        <p:txBody>
          <a:bodyPr/>
          <a:lstStyle/>
          <a:p>
            <a:r>
              <a:rPr lang="en-US" b="1" dirty="0"/>
              <a:t>Summary of key findings and contributions:</a:t>
            </a:r>
            <a:endParaRPr lang="en-IN" b="1" dirty="0"/>
          </a:p>
        </p:txBody>
      </p:sp>
      <p:pic>
        <p:nvPicPr>
          <p:cNvPr id="3" name="Picture Placeholder 2">
            <a:extLst>
              <a:ext uri="{FF2B5EF4-FFF2-40B4-BE49-F238E27FC236}">
                <a16:creationId xmlns:a16="http://schemas.microsoft.com/office/drawing/2014/main" id="{22421586-ECB3-C807-B9FD-4B318946C649}"/>
              </a:ext>
            </a:extLst>
          </p:cNvPr>
          <p:cNvPicPr>
            <a:picLocks noGrp="1" noChangeAspect="1"/>
          </p:cNvPicPr>
          <p:nvPr>
            <p:ph type="pic" idx="1"/>
          </p:nvPr>
        </p:nvPicPr>
        <p:blipFill>
          <a:blip r:embed="rId2"/>
          <a:srcRect t="26703" b="26703"/>
          <a:stretch>
            <a:fillRect/>
          </a:stretch>
        </p:blipFill>
        <p:spPr>
          <a:xfrm>
            <a:off x="1295081" y="907758"/>
            <a:ext cx="9715500" cy="3561605"/>
          </a:xfrm>
        </p:spPr>
      </p:pic>
      <p:sp>
        <p:nvSpPr>
          <p:cNvPr id="7" name="Text Placeholder 6">
            <a:extLst>
              <a:ext uri="{FF2B5EF4-FFF2-40B4-BE49-F238E27FC236}">
                <a16:creationId xmlns:a16="http://schemas.microsoft.com/office/drawing/2014/main" id="{150C1A7D-7C41-A570-F767-D035575F25D8}"/>
              </a:ext>
            </a:extLst>
          </p:cNvPr>
          <p:cNvSpPr>
            <a:spLocks noGrp="1"/>
          </p:cNvSpPr>
          <p:nvPr>
            <p:ph type="body" sz="half" idx="2"/>
          </p:nvPr>
        </p:nvSpPr>
        <p:spPr>
          <a:xfrm>
            <a:off x="1295400" y="4954555"/>
            <a:ext cx="9715181" cy="921310"/>
          </a:xfrm>
        </p:spPr>
        <p:txBody>
          <a:bodyPr>
            <a:normAutofit lnSpcReduction="10000"/>
          </a:bodyPr>
          <a:lstStyle/>
          <a:p>
            <a:pPr marL="285750" indent="-285750" algn="l">
              <a:buFont typeface="Arial" panose="020B0604020202020204" pitchFamily="34" charset="0"/>
              <a:buChar char="•"/>
            </a:pPr>
            <a:r>
              <a:rPr lang="en-US" sz="1600" dirty="0"/>
              <a:t>Successful development of a content-based recommender system for movie popularity and target audience prediction.</a:t>
            </a:r>
          </a:p>
          <a:p>
            <a:pPr marL="285750" indent="-285750" algn="l">
              <a:buFont typeface="Arial" panose="020B0604020202020204" pitchFamily="34" charset="0"/>
              <a:buChar char="•"/>
            </a:pPr>
            <a:r>
              <a:rPr lang="en-US" sz="1600" dirty="0"/>
              <a:t> Improved movie recommendations for users and enhanced business outcomes for platforms.</a:t>
            </a:r>
            <a:endParaRPr lang="en-IN" sz="1600" dirty="0"/>
          </a:p>
        </p:txBody>
      </p:sp>
    </p:spTree>
    <p:extLst>
      <p:ext uri="{BB962C8B-B14F-4D97-AF65-F5344CB8AC3E}">
        <p14:creationId xmlns:p14="http://schemas.microsoft.com/office/powerpoint/2010/main" val="259013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D917B7-481F-D19A-D711-ECF5A1563F0D}"/>
              </a:ext>
            </a:extLst>
          </p:cNvPr>
          <p:cNvSpPr>
            <a:spLocks noGrp="1"/>
          </p:cNvSpPr>
          <p:nvPr>
            <p:ph type="ctrTitle"/>
          </p:nvPr>
        </p:nvSpPr>
        <p:spPr/>
        <p:txBody>
          <a:bodyPr/>
          <a:lstStyle/>
          <a:p>
            <a:r>
              <a:rPr lang="en-US" dirty="0"/>
              <a:t>Thank You</a:t>
            </a:r>
            <a:endParaRPr lang="en-IN" dirty="0"/>
          </a:p>
        </p:txBody>
      </p:sp>
      <p:sp>
        <p:nvSpPr>
          <p:cNvPr id="2" name="Subtitle 1">
            <a:extLst>
              <a:ext uri="{FF2B5EF4-FFF2-40B4-BE49-F238E27FC236}">
                <a16:creationId xmlns:a16="http://schemas.microsoft.com/office/drawing/2014/main" id="{E218E6A5-4AFA-14FF-83FC-45F583AC0F0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9827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5044-977E-11D3-D347-89B6F0A40065}"/>
              </a:ext>
            </a:extLst>
          </p:cNvPr>
          <p:cNvSpPr>
            <a:spLocks noGrp="1"/>
          </p:cNvSpPr>
          <p:nvPr>
            <p:ph type="ctrTitle"/>
          </p:nvPr>
        </p:nvSpPr>
        <p:spPr>
          <a:xfrm>
            <a:off x="2692398" y="2196838"/>
            <a:ext cx="7067422" cy="1320802"/>
          </a:xfrm>
        </p:spPr>
        <p:txBody>
          <a:bodyPr>
            <a:noAutofit/>
          </a:bodyPr>
          <a:lstStyle/>
          <a:p>
            <a:r>
              <a:rPr lang="en-IN" sz="2800" dirty="0">
                <a:effectLst>
                  <a:outerShdw blurRad="38100" dist="38100" dir="2700000" algn="tl">
                    <a:srgbClr val="000000">
                      <a:alpha val="43137"/>
                    </a:srgbClr>
                  </a:outerShdw>
                </a:effectLst>
              </a:rPr>
              <a:t>Movie Popularity and Target Audience Prediction</a:t>
            </a:r>
            <a:br>
              <a:rPr lang="en-IN" sz="2800" dirty="0">
                <a:effectLst>
                  <a:outerShdw blurRad="38100" dist="38100" dir="2700000" algn="tl">
                    <a:srgbClr val="000000">
                      <a:alpha val="43137"/>
                    </a:srgbClr>
                  </a:outerShdw>
                </a:effectLst>
              </a:rPr>
            </a:br>
            <a:r>
              <a:rPr lang="en-IN" sz="2800" dirty="0">
                <a:effectLst>
                  <a:outerShdw blurRad="38100" dist="38100" dir="2700000" algn="tl">
                    <a:srgbClr val="000000">
                      <a:alpha val="43137"/>
                    </a:srgbClr>
                  </a:outerShdw>
                </a:effectLst>
              </a:rPr>
              <a:t>using Content - Based Recommender System</a:t>
            </a:r>
          </a:p>
        </p:txBody>
      </p:sp>
      <p:sp>
        <p:nvSpPr>
          <p:cNvPr id="3" name="Subtitle 2">
            <a:extLst>
              <a:ext uri="{FF2B5EF4-FFF2-40B4-BE49-F238E27FC236}">
                <a16:creationId xmlns:a16="http://schemas.microsoft.com/office/drawing/2014/main" id="{49F55C0A-6B8F-A557-6076-681BC6FF7C4B}"/>
              </a:ext>
            </a:extLst>
          </p:cNvPr>
          <p:cNvSpPr>
            <a:spLocks noGrp="1"/>
          </p:cNvSpPr>
          <p:nvPr>
            <p:ph type="subTitle" idx="1"/>
          </p:nvPr>
        </p:nvSpPr>
        <p:spPr>
          <a:xfrm>
            <a:off x="2692398" y="3657596"/>
            <a:ext cx="6815669" cy="1763489"/>
          </a:xfrm>
        </p:spPr>
        <p:txBody>
          <a:bodyPr>
            <a:normAutofit/>
          </a:bodyPr>
          <a:lstStyle/>
          <a:p>
            <a:r>
              <a:rPr lang="en-US" sz="1600" dirty="0"/>
              <a:t>The movie is one of the integral components of our everyday entertainment. The worldwide movie industry is one of the most growing and significant industries and seizing the attention of people of all ages. It has been observed in the recent study that only a few of the movies achieve success.</a:t>
            </a:r>
            <a:endParaRPr lang="en-IN" sz="1600" dirty="0"/>
          </a:p>
        </p:txBody>
      </p:sp>
    </p:spTree>
    <p:extLst>
      <p:ext uri="{BB962C8B-B14F-4D97-AF65-F5344CB8AC3E}">
        <p14:creationId xmlns:p14="http://schemas.microsoft.com/office/powerpoint/2010/main" val="174011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07DDCD-CAB0-ED85-3CDB-93335A84C02D}"/>
              </a:ext>
            </a:extLst>
          </p:cNvPr>
          <p:cNvSpPr>
            <a:spLocks noGrp="1"/>
          </p:cNvSpPr>
          <p:nvPr>
            <p:ph type="title"/>
          </p:nvPr>
        </p:nvSpPr>
        <p:spPr/>
        <p:txBody>
          <a:bodyPr>
            <a:normAutofit/>
          </a:bodyPr>
          <a:lstStyle/>
          <a:p>
            <a:r>
              <a:rPr lang="en-IN" sz="5400" b="1" dirty="0">
                <a:solidFill>
                  <a:schemeClr val="tx2">
                    <a:lumMod val="75000"/>
                    <a:lumOff val="25000"/>
                  </a:schemeClr>
                </a:solidFill>
              </a:rPr>
              <a:t> Objectives:</a:t>
            </a:r>
          </a:p>
        </p:txBody>
      </p:sp>
      <p:pic>
        <p:nvPicPr>
          <p:cNvPr id="10" name="Picture Placeholder 9">
            <a:extLst>
              <a:ext uri="{FF2B5EF4-FFF2-40B4-BE49-F238E27FC236}">
                <a16:creationId xmlns:a16="http://schemas.microsoft.com/office/drawing/2014/main" id="{9C5E42B4-FDAC-2015-43A6-1FF22F3A06CB}"/>
              </a:ext>
            </a:extLst>
          </p:cNvPr>
          <p:cNvPicPr>
            <a:picLocks noGrp="1" noChangeAspect="1"/>
          </p:cNvPicPr>
          <p:nvPr>
            <p:ph type="pic" idx="1"/>
          </p:nvPr>
        </p:nvPicPr>
        <p:blipFill>
          <a:blip r:embed="rId2"/>
          <a:srcRect l="17919" r="17919"/>
          <a:stretch>
            <a:fillRect/>
          </a:stretch>
        </p:blipFill>
        <p:spPr>
          <a:xfrm>
            <a:off x="7537215" y="1041400"/>
            <a:ext cx="3620963" cy="4775200"/>
          </a:xfrm>
        </p:spPr>
      </p:pic>
      <p:sp>
        <p:nvSpPr>
          <p:cNvPr id="8" name="Text Placeholder 7">
            <a:extLst>
              <a:ext uri="{FF2B5EF4-FFF2-40B4-BE49-F238E27FC236}">
                <a16:creationId xmlns:a16="http://schemas.microsoft.com/office/drawing/2014/main" id="{F996AE72-DCC6-B758-045C-A7B0D54CB04F}"/>
              </a:ext>
            </a:extLst>
          </p:cNvPr>
          <p:cNvSpPr>
            <a:spLocks noGrp="1"/>
          </p:cNvSpPr>
          <p:nvPr>
            <p:ph type="body" sz="half" idx="2"/>
          </p:nvPr>
        </p:nvSpPr>
        <p:spPr/>
        <p:txBody>
          <a:bodyPr>
            <a:noAutofit/>
          </a:bodyPr>
          <a:lstStyle/>
          <a:p>
            <a:pPr marL="285750" indent="-285750" algn="l">
              <a:buFont typeface="Arial" panose="020B0604020202020204" pitchFamily="34" charset="0"/>
              <a:buChar char="•"/>
            </a:pPr>
            <a:r>
              <a:rPr lang="en-US" b="1" dirty="0">
                <a:latin typeface="Arial Black" panose="020B0A04020102020204" pitchFamily="34" charset="0"/>
              </a:rPr>
              <a:t>Clear objectives of the project:</a:t>
            </a:r>
            <a:endParaRPr lang="en-IN" b="1" dirty="0">
              <a:latin typeface="Arial Black" panose="020B0A04020102020204" pitchFamily="34" charset="0"/>
            </a:endParaRPr>
          </a:p>
          <a:p>
            <a:pPr marL="285750" indent="-285750" algn="l">
              <a:buFont typeface="Arial" panose="020B0604020202020204" pitchFamily="34" charset="0"/>
              <a:buChar char="•"/>
            </a:pPr>
            <a:r>
              <a:rPr lang="en-US" b="1" dirty="0"/>
              <a:t> </a:t>
            </a:r>
            <a:r>
              <a:rPr lang="en-US" dirty="0"/>
              <a:t>Predicting movie popularity based on various features.</a:t>
            </a:r>
            <a:endParaRPr lang="en-IN" dirty="0"/>
          </a:p>
          <a:p>
            <a:pPr marL="285750" indent="-285750" algn="l">
              <a:buFont typeface="Arial" panose="020B0604020202020204" pitchFamily="34" charset="0"/>
              <a:buChar char="•"/>
            </a:pPr>
            <a:r>
              <a:rPr lang="en-US" dirty="0"/>
              <a:t> Predicting target audience demographics for movies.</a:t>
            </a:r>
            <a:endParaRPr lang="en-IN" dirty="0"/>
          </a:p>
          <a:p>
            <a:pPr marL="285750" indent="-285750" algn="l">
              <a:buFont typeface="Arial" panose="020B0604020202020204" pitchFamily="34" charset="0"/>
              <a:buChar char="•"/>
            </a:pPr>
            <a:r>
              <a:rPr lang="en-US" dirty="0"/>
              <a:t>Enhancing movie recommendations using machine learning techniques.</a:t>
            </a:r>
            <a:endParaRPr lang="en-IN" dirty="0"/>
          </a:p>
        </p:txBody>
      </p:sp>
    </p:spTree>
    <p:extLst>
      <p:ext uri="{BB962C8B-B14F-4D97-AF65-F5344CB8AC3E}">
        <p14:creationId xmlns:p14="http://schemas.microsoft.com/office/powerpoint/2010/main" val="420663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BFD19C1-12AE-6FF4-D425-2D1D19180BE0}"/>
              </a:ext>
            </a:extLst>
          </p:cNvPr>
          <p:cNvSpPr>
            <a:spLocks noGrp="1"/>
          </p:cNvSpPr>
          <p:nvPr>
            <p:ph type="title"/>
          </p:nvPr>
        </p:nvSpPr>
        <p:spPr/>
        <p:txBody>
          <a:bodyPr/>
          <a:lstStyle/>
          <a:p>
            <a:r>
              <a:rPr lang="en-IN" b="1" dirty="0">
                <a:solidFill>
                  <a:schemeClr val="accent4">
                    <a:lumMod val="40000"/>
                    <a:lumOff val="60000"/>
                  </a:schemeClr>
                </a:solidFill>
              </a:rPr>
              <a:t>Data Collection</a:t>
            </a:r>
          </a:p>
        </p:txBody>
      </p:sp>
      <p:sp>
        <p:nvSpPr>
          <p:cNvPr id="5" name="Content Placeholder 4">
            <a:extLst>
              <a:ext uri="{FF2B5EF4-FFF2-40B4-BE49-F238E27FC236}">
                <a16:creationId xmlns:a16="http://schemas.microsoft.com/office/drawing/2014/main" id="{DCD14BF6-1F25-CDBA-7B5C-BE7CB253A55E}"/>
              </a:ext>
            </a:extLst>
          </p:cNvPr>
          <p:cNvSpPr>
            <a:spLocks noGrp="1"/>
          </p:cNvSpPr>
          <p:nvPr>
            <p:ph sz="half" idx="1"/>
          </p:nvPr>
        </p:nvSpPr>
        <p:spPr/>
        <p:txBody>
          <a:bodyPr>
            <a:normAutofit fontScale="92500" lnSpcReduction="20000"/>
          </a:bodyPr>
          <a:lstStyle/>
          <a:p>
            <a:r>
              <a:rPr lang="en-US" dirty="0"/>
              <a:t>Sources of data: IMDb, </a:t>
            </a:r>
            <a:r>
              <a:rPr lang="en-US" dirty="0" err="1"/>
              <a:t>TMDb</a:t>
            </a:r>
            <a:r>
              <a:rPr lang="en-US" dirty="0"/>
              <a:t>, Kaggle datasets, etc.</a:t>
            </a:r>
          </a:p>
          <a:p>
            <a:r>
              <a:rPr lang="en-US" dirty="0"/>
              <a:t>Overview of the data attributes/features:</a:t>
            </a:r>
          </a:p>
          <a:p>
            <a:r>
              <a:rPr lang="en-US" dirty="0"/>
              <a:t>Movie metadata (genre, cast, crew, release year, etc.).</a:t>
            </a:r>
          </a:p>
          <a:p>
            <a:r>
              <a:rPr lang="en-US" dirty="0"/>
              <a:t>Ratings and reviews.</a:t>
            </a:r>
          </a:p>
          <a:p>
            <a:r>
              <a:rPr lang="en-US" dirty="0"/>
              <a:t>Demographic information (if available).</a:t>
            </a:r>
            <a:endParaRPr lang="en-IN" dirty="0"/>
          </a:p>
        </p:txBody>
      </p:sp>
      <p:pic>
        <p:nvPicPr>
          <p:cNvPr id="6" name="Content Placeholder 2">
            <a:extLst>
              <a:ext uri="{FF2B5EF4-FFF2-40B4-BE49-F238E27FC236}">
                <a16:creationId xmlns:a16="http://schemas.microsoft.com/office/drawing/2014/main" id="{A73A3068-7792-DAED-45B7-AC8166B1A823}"/>
              </a:ext>
            </a:extLst>
          </p:cNvPr>
          <p:cNvPicPr>
            <a:picLocks noGrp="1" noChangeAspect="1"/>
          </p:cNvPicPr>
          <p:nvPr>
            <p:ph sz="half" idx="2"/>
          </p:nvPr>
        </p:nvPicPr>
        <p:blipFill>
          <a:blip r:embed="rId2"/>
          <a:stretch>
            <a:fillRect/>
          </a:stretch>
        </p:blipFill>
        <p:spPr>
          <a:xfrm>
            <a:off x="6096000" y="2560638"/>
            <a:ext cx="4998097" cy="3309937"/>
          </a:xfrm>
        </p:spPr>
      </p:pic>
    </p:spTree>
    <p:extLst>
      <p:ext uri="{BB962C8B-B14F-4D97-AF65-F5344CB8AC3E}">
        <p14:creationId xmlns:p14="http://schemas.microsoft.com/office/powerpoint/2010/main" val="304775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F9AF-ECFD-4235-001B-729147C4480F}"/>
              </a:ext>
            </a:extLst>
          </p:cNvPr>
          <p:cNvSpPr>
            <a:spLocks noGrp="1"/>
          </p:cNvSpPr>
          <p:nvPr>
            <p:ph type="title"/>
          </p:nvPr>
        </p:nvSpPr>
        <p:spPr/>
        <p:txBody>
          <a:bodyPr>
            <a:normAutofit/>
          </a:bodyPr>
          <a:lstStyle/>
          <a:p>
            <a:r>
              <a:rPr lang="en-US" sz="2000" b="1" dirty="0"/>
              <a:t>Building the Content-Based Recommender System</a:t>
            </a:r>
            <a:endParaRPr lang="en-IN" sz="2000" b="1" dirty="0"/>
          </a:p>
        </p:txBody>
      </p:sp>
      <p:sp>
        <p:nvSpPr>
          <p:cNvPr id="4" name="Text Placeholder 3">
            <a:extLst>
              <a:ext uri="{FF2B5EF4-FFF2-40B4-BE49-F238E27FC236}">
                <a16:creationId xmlns:a16="http://schemas.microsoft.com/office/drawing/2014/main" id="{3A987EE1-ACB9-74B5-89DD-BB6D809518B3}"/>
              </a:ext>
            </a:extLst>
          </p:cNvPr>
          <p:cNvSpPr>
            <a:spLocks noGrp="1"/>
          </p:cNvSpPr>
          <p:nvPr>
            <p:ph type="body" sz="half" idx="2"/>
          </p:nvPr>
        </p:nvSpPr>
        <p:spPr>
          <a:xfrm>
            <a:off x="1293811" y="3031064"/>
            <a:ext cx="3718455" cy="3077169"/>
          </a:xfrm>
        </p:spPr>
        <p:txBody>
          <a:bodyPr>
            <a:normAutofit/>
          </a:bodyPr>
          <a:lstStyle/>
          <a:p>
            <a:r>
              <a:rPr lang="en-US" sz="2000" b="1" dirty="0"/>
              <a:t>Overview of the recommender system:</a:t>
            </a:r>
          </a:p>
          <a:p>
            <a:pPr marL="342900" indent="-342900" algn="l">
              <a:buFont typeface="Arial" panose="020B0604020202020204" pitchFamily="34" charset="0"/>
              <a:buChar char="•"/>
            </a:pPr>
            <a:r>
              <a:rPr lang="en-US" sz="2000" dirty="0"/>
              <a:t> Similarity calculation between movies based on features.</a:t>
            </a:r>
          </a:p>
          <a:p>
            <a:pPr marL="342900" indent="-342900" algn="l">
              <a:buFont typeface="Arial" panose="020B0604020202020204" pitchFamily="34" charset="0"/>
              <a:buChar char="•"/>
            </a:pPr>
            <a:r>
              <a:rPr lang="en-US" sz="2000" dirty="0"/>
              <a:t> Popularity prediction using regression models.</a:t>
            </a:r>
          </a:p>
          <a:p>
            <a:pPr marL="342900" indent="-342900" algn="l">
              <a:buFont typeface="Arial" panose="020B0604020202020204" pitchFamily="34" charset="0"/>
              <a:buChar char="•"/>
            </a:pPr>
            <a:r>
              <a:rPr lang="en-US" sz="2000" dirty="0"/>
              <a:t>Target audience prediction using classification models.</a:t>
            </a:r>
          </a:p>
        </p:txBody>
      </p:sp>
      <p:pic>
        <p:nvPicPr>
          <p:cNvPr id="10" name="Content Placeholder 9">
            <a:extLst>
              <a:ext uri="{FF2B5EF4-FFF2-40B4-BE49-F238E27FC236}">
                <a16:creationId xmlns:a16="http://schemas.microsoft.com/office/drawing/2014/main" id="{86E387E1-9821-D363-1482-D1D893206C2D}"/>
              </a:ext>
            </a:extLst>
          </p:cNvPr>
          <p:cNvPicPr>
            <a:picLocks noGrp="1" noChangeAspect="1"/>
          </p:cNvPicPr>
          <p:nvPr>
            <p:ph idx="1"/>
          </p:nvPr>
        </p:nvPicPr>
        <p:blipFill>
          <a:blip r:embed="rId2"/>
          <a:stretch>
            <a:fillRect/>
          </a:stretch>
        </p:blipFill>
        <p:spPr>
          <a:xfrm>
            <a:off x="5548767" y="1890415"/>
            <a:ext cx="5470525" cy="3077170"/>
          </a:xfrm>
        </p:spPr>
      </p:pic>
    </p:spTree>
    <p:extLst>
      <p:ext uri="{BB962C8B-B14F-4D97-AF65-F5344CB8AC3E}">
        <p14:creationId xmlns:p14="http://schemas.microsoft.com/office/powerpoint/2010/main" val="362743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2926-EF14-7CA0-1D02-B66651ADFFA6}"/>
              </a:ext>
            </a:extLst>
          </p:cNvPr>
          <p:cNvSpPr>
            <a:spLocks noGrp="1"/>
          </p:cNvSpPr>
          <p:nvPr>
            <p:ph type="title"/>
          </p:nvPr>
        </p:nvSpPr>
        <p:spPr/>
        <p:txBody>
          <a:bodyPr/>
          <a:lstStyle/>
          <a:p>
            <a:r>
              <a:rPr lang="en-IN" dirty="0"/>
              <a:t>Movie Popularity </a:t>
            </a:r>
            <a:endParaRPr lang="en-US" dirty="0"/>
          </a:p>
        </p:txBody>
      </p:sp>
      <p:pic>
        <p:nvPicPr>
          <p:cNvPr id="9" name="Content Placeholder 8">
            <a:extLst>
              <a:ext uri="{FF2B5EF4-FFF2-40B4-BE49-F238E27FC236}">
                <a16:creationId xmlns:a16="http://schemas.microsoft.com/office/drawing/2014/main" id="{215D7C2B-131F-657C-0AAA-6E7E7A07AEDC}"/>
              </a:ext>
            </a:extLst>
          </p:cNvPr>
          <p:cNvPicPr>
            <a:picLocks noGrp="1" noChangeAspect="1"/>
          </p:cNvPicPr>
          <p:nvPr>
            <p:ph sz="quarter" idx="4294967295"/>
          </p:nvPr>
        </p:nvPicPr>
        <p:blipFill>
          <a:blip r:embed="rId2"/>
          <a:stretch>
            <a:fillRect/>
          </a:stretch>
        </p:blipFill>
        <p:spPr>
          <a:xfrm>
            <a:off x="1960282" y="2444750"/>
            <a:ext cx="8522447" cy="3729038"/>
          </a:xfrm>
        </p:spPr>
      </p:pic>
    </p:spTree>
    <p:extLst>
      <p:ext uri="{BB962C8B-B14F-4D97-AF65-F5344CB8AC3E}">
        <p14:creationId xmlns:p14="http://schemas.microsoft.com/office/powerpoint/2010/main" val="3005352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AF9F-4146-012C-BEFC-AF594CD6EF11}"/>
              </a:ext>
            </a:extLst>
          </p:cNvPr>
          <p:cNvSpPr>
            <a:spLocks noGrp="1"/>
          </p:cNvSpPr>
          <p:nvPr>
            <p:ph type="title"/>
          </p:nvPr>
        </p:nvSpPr>
        <p:spPr/>
        <p:txBody>
          <a:bodyPr/>
          <a:lstStyle/>
          <a:p>
            <a:r>
              <a:rPr lang="en-IN" dirty="0">
                <a:solidFill>
                  <a:srgbClr val="7030A0"/>
                </a:solidFill>
              </a:rPr>
              <a:t>Target Audience </a:t>
            </a:r>
            <a:endParaRPr lang="en-US" dirty="0">
              <a:solidFill>
                <a:srgbClr val="7030A0"/>
              </a:solidFill>
            </a:endParaRPr>
          </a:p>
        </p:txBody>
      </p:sp>
      <p:sp>
        <p:nvSpPr>
          <p:cNvPr id="3" name="Text Placeholder 2">
            <a:extLst>
              <a:ext uri="{FF2B5EF4-FFF2-40B4-BE49-F238E27FC236}">
                <a16:creationId xmlns:a16="http://schemas.microsoft.com/office/drawing/2014/main" id="{78A5B8E3-A8B5-8D9E-02BB-B294234EB9E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6E6BCB0-EFF5-0F17-C6C6-4872517F2384}"/>
              </a:ext>
            </a:extLst>
          </p:cNvPr>
          <p:cNvSpPr>
            <a:spLocks noGrp="1"/>
          </p:cNvSpPr>
          <p:nvPr>
            <p:ph type="body" sz="quarter" idx="3"/>
          </p:nvPr>
        </p:nvSpPr>
        <p:spPr/>
        <p:txBody>
          <a:bodyPr/>
          <a:lstStyle/>
          <a:p>
            <a:endParaRPr lang="en-US"/>
          </a:p>
        </p:txBody>
      </p:sp>
      <p:pic>
        <p:nvPicPr>
          <p:cNvPr id="8" name="Content Placeholder 7">
            <a:extLst>
              <a:ext uri="{FF2B5EF4-FFF2-40B4-BE49-F238E27FC236}">
                <a16:creationId xmlns:a16="http://schemas.microsoft.com/office/drawing/2014/main" id="{05ED2778-641F-3FDB-22F0-9656FC3BFED0}"/>
              </a:ext>
            </a:extLst>
          </p:cNvPr>
          <p:cNvPicPr>
            <a:picLocks noGrp="1" noChangeAspect="1"/>
          </p:cNvPicPr>
          <p:nvPr>
            <p:ph sz="half" idx="2"/>
          </p:nvPr>
        </p:nvPicPr>
        <p:blipFill>
          <a:blip r:embed="rId2"/>
          <a:stretch>
            <a:fillRect/>
          </a:stretch>
        </p:blipFill>
        <p:spPr>
          <a:xfrm>
            <a:off x="1295400" y="3291007"/>
            <a:ext cx="4718050" cy="2536586"/>
          </a:xfrm>
        </p:spPr>
      </p:pic>
      <p:pic>
        <p:nvPicPr>
          <p:cNvPr id="7" name="Content Placeholder 6">
            <a:extLst>
              <a:ext uri="{FF2B5EF4-FFF2-40B4-BE49-F238E27FC236}">
                <a16:creationId xmlns:a16="http://schemas.microsoft.com/office/drawing/2014/main" id="{0E4A4F94-98AE-3C94-B645-F20B17935CD3}"/>
              </a:ext>
            </a:extLst>
          </p:cNvPr>
          <p:cNvPicPr>
            <a:picLocks noGrp="1" noChangeAspect="1"/>
          </p:cNvPicPr>
          <p:nvPr>
            <p:ph sz="quarter" idx="4"/>
          </p:nvPr>
        </p:nvPicPr>
        <p:blipFill>
          <a:blip r:embed="rId3"/>
          <a:stretch>
            <a:fillRect/>
          </a:stretch>
        </p:blipFill>
        <p:spPr>
          <a:xfrm>
            <a:off x="6180138" y="3625285"/>
            <a:ext cx="4718050" cy="1868031"/>
          </a:xfrm>
        </p:spPr>
      </p:pic>
    </p:spTree>
    <p:extLst>
      <p:ext uri="{BB962C8B-B14F-4D97-AF65-F5344CB8AC3E}">
        <p14:creationId xmlns:p14="http://schemas.microsoft.com/office/powerpoint/2010/main" val="359693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5B5B-037D-8C8F-436B-C36B832ED3D7}"/>
              </a:ext>
            </a:extLst>
          </p:cNvPr>
          <p:cNvSpPr>
            <a:spLocks noGrp="1"/>
          </p:cNvSpPr>
          <p:nvPr>
            <p:ph type="title"/>
          </p:nvPr>
        </p:nvSpPr>
        <p:spPr/>
        <p:txBody>
          <a:bodyPr/>
          <a:lstStyle/>
          <a:p>
            <a:r>
              <a:rPr lang="en-IN" b="1" dirty="0">
                <a:solidFill>
                  <a:schemeClr val="accent2">
                    <a:lumMod val="40000"/>
                    <a:lumOff val="60000"/>
                  </a:schemeClr>
                </a:solidFill>
              </a:rPr>
              <a:t>Data </a:t>
            </a:r>
            <a:r>
              <a:rPr lang="en-IN" b="1" dirty="0" err="1">
                <a:solidFill>
                  <a:schemeClr val="accent2">
                    <a:lumMod val="40000"/>
                    <a:lumOff val="60000"/>
                  </a:schemeClr>
                </a:solidFill>
              </a:rPr>
              <a:t>Preprocessing</a:t>
            </a:r>
            <a:r>
              <a:rPr lang="en-IN" b="1" dirty="0">
                <a:solidFill>
                  <a:schemeClr val="accent2">
                    <a:lumMod val="40000"/>
                    <a:lumOff val="60000"/>
                  </a:schemeClr>
                </a:solidFill>
              </a:rPr>
              <a:t> </a:t>
            </a:r>
            <a:endParaRPr lang="en-US" b="1" dirty="0">
              <a:solidFill>
                <a:schemeClr val="accent2">
                  <a:lumMod val="40000"/>
                  <a:lumOff val="60000"/>
                </a:schemeClr>
              </a:solidFill>
            </a:endParaRPr>
          </a:p>
        </p:txBody>
      </p:sp>
      <p:pic>
        <p:nvPicPr>
          <p:cNvPr id="7" name="Content Placeholder 6">
            <a:extLst>
              <a:ext uri="{FF2B5EF4-FFF2-40B4-BE49-F238E27FC236}">
                <a16:creationId xmlns:a16="http://schemas.microsoft.com/office/drawing/2014/main" id="{3CC32C95-36D4-4CF2-079F-BA6ABD6D9C09}"/>
              </a:ext>
            </a:extLst>
          </p:cNvPr>
          <p:cNvPicPr>
            <a:picLocks noGrp="1" noChangeAspect="1"/>
          </p:cNvPicPr>
          <p:nvPr>
            <p:ph idx="1"/>
          </p:nvPr>
        </p:nvPicPr>
        <p:blipFill>
          <a:blip r:embed="rId2"/>
          <a:stretch>
            <a:fillRect/>
          </a:stretch>
        </p:blipFill>
        <p:spPr>
          <a:xfrm>
            <a:off x="1938789" y="2557463"/>
            <a:ext cx="8538128" cy="3557179"/>
          </a:xfrm>
        </p:spPr>
      </p:pic>
    </p:spTree>
    <p:extLst>
      <p:ext uri="{BB962C8B-B14F-4D97-AF65-F5344CB8AC3E}">
        <p14:creationId xmlns:p14="http://schemas.microsoft.com/office/powerpoint/2010/main" val="276675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0E5D11-4925-6898-411F-2808CFCBA497}"/>
              </a:ext>
            </a:extLst>
          </p:cNvPr>
          <p:cNvPicPr>
            <a:picLocks noGrp="1" noChangeAspect="1"/>
          </p:cNvPicPr>
          <p:nvPr>
            <p:ph idx="1"/>
          </p:nvPr>
        </p:nvPicPr>
        <p:blipFill>
          <a:blip r:embed="rId2"/>
          <a:stretch>
            <a:fillRect/>
          </a:stretch>
        </p:blipFill>
        <p:spPr>
          <a:xfrm>
            <a:off x="2995221" y="2557463"/>
            <a:ext cx="6201558" cy="3317875"/>
          </a:xfrm>
        </p:spPr>
      </p:pic>
      <p:sp>
        <p:nvSpPr>
          <p:cNvPr id="6" name="Title 5">
            <a:extLst>
              <a:ext uri="{FF2B5EF4-FFF2-40B4-BE49-F238E27FC236}">
                <a16:creationId xmlns:a16="http://schemas.microsoft.com/office/drawing/2014/main" id="{33BBDF3E-A35E-5628-CAA1-2E45D2910E24}"/>
              </a:ext>
            </a:extLst>
          </p:cNvPr>
          <p:cNvSpPr>
            <a:spLocks noGrp="1"/>
          </p:cNvSpPr>
          <p:nvPr>
            <p:ph type="title"/>
          </p:nvPr>
        </p:nvSpPr>
        <p:spPr/>
        <p:txBody>
          <a:bodyPr/>
          <a:lstStyle/>
          <a:p>
            <a:r>
              <a:rPr lang="en-IN" dirty="0"/>
              <a:t>Classification with KNN</a:t>
            </a:r>
            <a:endParaRPr lang="en-US" dirty="0"/>
          </a:p>
        </p:txBody>
      </p:sp>
    </p:spTree>
    <p:extLst>
      <p:ext uri="{BB962C8B-B14F-4D97-AF65-F5344CB8AC3E}">
        <p14:creationId xmlns:p14="http://schemas.microsoft.com/office/powerpoint/2010/main" val="13031140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235</TotalTime>
  <Words>429</Words>
  <Application>Microsoft Office PowerPoint</Application>
  <PresentationFormat>Widescreen</PresentationFormat>
  <Paragraphs>53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Garamond</vt:lpstr>
      <vt:lpstr>Lucida Handwriting</vt:lpstr>
      <vt:lpstr>Times New Roman</vt:lpstr>
      <vt:lpstr>Organic</vt:lpstr>
      <vt:lpstr>Movie Popularity and Target Audience Prediction using Content - Based Recommender System</vt:lpstr>
      <vt:lpstr>Movie Popularity and Target Audience Prediction using Content - Based Recommender System</vt:lpstr>
      <vt:lpstr> Objectives:</vt:lpstr>
      <vt:lpstr>Data Collection</vt:lpstr>
      <vt:lpstr>Building the Content-Based Recommender System</vt:lpstr>
      <vt:lpstr>Movie Popularity </vt:lpstr>
      <vt:lpstr>Target Audience </vt:lpstr>
      <vt:lpstr>Data Preprocessing </vt:lpstr>
      <vt:lpstr>Classification with KNN</vt:lpstr>
      <vt:lpstr>Feature Engineering </vt:lpstr>
      <vt:lpstr> Model Training</vt:lpstr>
      <vt:lpstr>Feature Extraction with CNN</vt:lpstr>
      <vt:lpstr>Model Evaluation</vt:lpstr>
      <vt:lpstr>Deployment and Integration</vt:lpstr>
      <vt:lpstr>Screen shots</vt:lpstr>
      <vt:lpstr>Screen shots</vt:lpstr>
      <vt:lpstr>Screen shots</vt:lpstr>
      <vt:lpstr>Summary of key findings and 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Popularity and Target Audience Prediction using Content - Based Recommender System</dc:title>
  <dc:creator>Balu grandhi</dc:creator>
  <cp:lastModifiedBy>Balu grandhi</cp:lastModifiedBy>
  <cp:revision>16</cp:revision>
  <dcterms:created xsi:type="dcterms:W3CDTF">2024-02-19T06:46:28Z</dcterms:created>
  <dcterms:modified xsi:type="dcterms:W3CDTF">2024-05-20T02:03:32Z</dcterms:modified>
</cp:coreProperties>
</file>